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258" r:id="rId72"/>
    <p:sldId id="259" r:id="rId73"/>
    <p:sldId id="260" r:id="rId74"/>
    <p:sldId id="261" r:id="rId75"/>
    <p:sldId id="26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2.emf"/><Relationship Id="rId9" Type="http://schemas.openxmlformats.org/officeDocument/2006/relationships/image" Target="../media/image7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6.emf"/><Relationship Id="rId11" Type="http://schemas.openxmlformats.org/officeDocument/2006/relationships/image" Target="../media/image7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9ECE-0290-C843-B8F6-D22B5FDA7E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A004-02C5-0C4E-83E3-A56F60E1E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=PQCrX1sQSzY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4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machinelearning.apple.com</a:t>
            </a:r>
            <a:r>
              <a:rPr lang="en-US" dirty="0" smtClean="0"/>
              <a:t>/2017/08/06/</a:t>
            </a:r>
            <a:r>
              <a:rPr lang="en-US" dirty="0" err="1" smtClean="0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9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beamandrew.github.io</a:t>
            </a:r>
            <a:r>
              <a:rPr lang="en-US" dirty="0" smtClean="0"/>
              <a:t>/</a:t>
            </a:r>
            <a:r>
              <a:rPr lang="en-US" dirty="0" err="1" smtClean="0"/>
              <a:t>deeplearning</a:t>
            </a:r>
            <a:r>
              <a:rPr lang="en-US" dirty="0" smtClean="0"/>
              <a:t>/2017/02/23/deep_learning_101_part1.html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7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4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1D9BD-49BF-D248-9731-049ED570FFC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2.emf"/><Relationship Id="rId7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28.bin"/><Relationship Id="rId15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37.bin"/><Relationship Id="rId21" Type="http://schemas.openxmlformats.org/officeDocument/2006/relationships/image" Target="../media/image67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65.e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31.bin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43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44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45.bin"/><Relationship Id="rId19" Type="http://schemas.openxmlformats.org/officeDocument/2006/relationships/image" Target="../media/image6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41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54.bin"/><Relationship Id="rId21" Type="http://schemas.openxmlformats.org/officeDocument/2006/relationships/image" Target="../media/image71.emf"/><Relationship Id="rId10" Type="http://schemas.openxmlformats.org/officeDocument/2006/relationships/oleObject" Target="../embeddings/oleObject49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51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52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53.bin"/><Relationship Id="rId19" Type="http://schemas.openxmlformats.org/officeDocument/2006/relationships/image" Target="../media/image7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8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63.bin"/><Relationship Id="rId21" Type="http://schemas.openxmlformats.org/officeDocument/2006/relationships/image" Target="../media/image73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61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62.bin"/><Relationship Id="rId19" Type="http://schemas.openxmlformats.org/officeDocument/2006/relationships/image" Target="../media/image7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57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72.bin"/><Relationship Id="rId21" Type="http://schemas.openxmlformats.org/officeDocument/2006/relationships/image" Target="../media/image68.emf"/><Relationship Id="rId10" Type="http://schemas.openxmlformats.org/officeDocument/2006/relationships/oleObject" Target="../embeddings/oleObject6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7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6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66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81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82.bin"/><Relationship Id="rId23" Type="http://schemas.openxmlformats.org/officeDocument/2006/relationships/image" Target="../media/image76.emf"/><Relationship Id="rId24" Type="http://schemas.openxmlformats.org/officeDocument/2006/relationships/oleObject" Target="../embeddings/oleObject83.bin"/><Relationship Id="rId25" Type="http://schemas.openxmlformats.org/officeDocument/2006/relationships/image" Target="../media/image77.emf"/><Relationship Id="rId10" Type="http://schemas.openxmlformats.org/officeDocument/2006/relationships/oleObject" Target="../embeddings/oleObject76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7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7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75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92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93.bin"/><Relationship Id="rId23" Type="http://schemas.openxmlformats.org/officeDocument/2006/relationships/image" Target="../media/image78.emf"/><Relationship Id="rId24" Type="http://schemas.openxmlformats.org/officeDocument/2006/relationships/oleObject" Target="../embeddings/oleObject94.bin"/><Relationship Id="rId25" Type="http://schemas.openxmlformats.org/officeDocument/2006/relationships/image" Target="../media/image79.emf"/><Relationship Id="rId10" Type="http://schemas.openxmlformats.org/officeDocument/2006/relationships/oleObject" Target="../embeddings/oleObject8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8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8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9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9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8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86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103.bin"/><Relationship Id="rId21" Type="http://schemas.openxmlformats.org/officeDocument/2006/relationships/image" Target="../media/image80.emf"/><Relationship Id="rId22" Type="http://schemas.openxmlformats.org/officeDocument/2006/relationships/oleObject" Target="../embeddings/oleObject104.bin"/><Relationship Id="rId23" Type="http://schemas.openxmlformats.org/officeDocument/2006/relationships/image" Target="../media/image81.emf"/><Relationship Id="rId24" Type="http://schemas.openxmlformats.org/officeDocument/2006/relationships/oleObject" Target="../embeddings/oleObject105.bin"/><Relationship Id="rId25" Type="http://schemas.openxmlformats.org/officeDocument/2006/relationships/image" Target="../media/image68.emf"/><Relationship Id="rId26" Type="http://schemas.openxmlformats.org/officeDocument/2006/relationships/oleObject" Target="../embeddings/oleObject106.bin"/><Relationship Id="rId27" Type="http://schemas.openxmlformats.org/officeDocument/2006/relationships/image" Target="../media/image82.emf"/><Relationship Id="rId28" Type="http://schemas.openxmlformats.org/officeDocument/2006/relationships/oleObject" Target="../embeddings/oleObject107.bin"/><Relationship Id="rId29" Type="http://schemas.openxmlformats.org/officeDocument/2006/relationships/image" Target="../media/image83.emf"/><Relationship Id="rId10" Type="http://schemas.openxmlformats.org/officeDocument/2006/relationships/oleObject" Target="../embeddings/oleObject9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9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10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101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102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9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9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97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8.bin"/><Relationship Id="rId5" Type="http://schemas.openxmlformats.org/officeDocument/2006/relationships/image" Target="../media/image8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256" y="19994"/>
            <a:ext cx="9144000" cy="2387600"/>
          </a:xfrm>
        </p:spPr>
        <p:txBody>
          <a:bodyPr/>
          <a:lstStyle/>
          <a:p>
            <a:r>
              <a:rPr lang="en-US" dirty="0" smtClean="0"/>
              <a:t>Compute Fest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3513"/>
            <a:ext cx="9144000" cy="1655762"/>
          </a:xfrm>
        </p:spPr>
        <p:txBody>
          <a:bodyPr/>
          <a:lstStyle/>
          <a:p>
            <a:r>
              <a:rPr lang="en-US" sz="3200" b="1" dirty="0" smtClean="0"/>
              <a:t>Introduction </a:t>
            </a:r>
            <a:r>
              <a:rPr lang="en-US" sz="3200" b="1" dirty="0"/>
              <a:t>to Deep Learning Image Classification using </a:t>
            </a:r>
            <a:r>
              <a:rPr lang="en-US" sz="3200" b="1" dirty="0" err="1"/>
              <a:t>Keras</a:t>
            </a:r>
            <a:endParaRPr lang="en-US" sz="3200" dirty="0" smtClean="0"/>
          </a:p>
          <a:p>
            <a:r>
              <a:rPr lang="en-US" dirty="0" err="1" smtClean="0"/>
              <a:t>Pavlos</a:t>
            </a:r>
            <a:r>
              <a:rPr lang="en-US" dirty="0" smtClean="0"/>
              <a:t> </a:t>
            </a:r>
            <a:r>
              <a:rPr lang="en-US" dirty="0" err="1" smtClean="0"/>
              <a:t>Protopapas</a:t>
            </a:r>
            <a:r>
              <a:rPr lang="en-US" dirty="0" smtClean="0"/>
              <a:t> and David </a:t>
            </a:r>
            <a:r>
              <a:rPr lang="en-US" dirty="0" err="1" smtClean="0"/>
              <a:t>Wihl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189470"/>
            <a:ext cx="1688757" cy="168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54" y="0"/>
            <a:ext cx="1688757" cy="168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5324561"/>
            <a:ext cx="1214353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24561"/>
            <a:ext cx="1278526" cy="14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vs</a:t>
            </a:r>
            <a:r>
              <a:rPr lang="en-US" dirty="0" smtClean="0"/>
              <a:t> Classical 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53" y="1609303"/>
            <a:ext cx="5423484" cy="4906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9976"/>
            <a:ext cx="9144000" cy="516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Multiple Components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49" y="1489513"/>
            <a:ext cx="3679420" cy="5133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4050" y="1489512"/>
            <a:ext cx="1582679" cy="83442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= Repeated Compositions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58" y="1489513"/>
            <a:ext cx="6310469" cy="4792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depth?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17638"/>
            <a:ext cx="8521700" cy="482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0" y="2057400"/>
            <a:ext cx="7804480" cy="4194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3" y="6439041"/>
            <a:ext cx="174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en.wikipedia.org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7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Earliest learning algorithms intended to model biological learning</a:t>
            </a:r>
          </a:p>
          <a:p>
            <a:r>
              <a:rPr lang="en-US" dirty="0" smtClean="0"/>
              <a:t>Modern perspective:</a:t>
            </a:r>
          </a:p>
          <a:p>
            <a:pPr lvl="1"/>
            <a:r>
              <a:rPr lang="en-US" dirty="0" smtClean="0"/>
              <a:t>Deep learning is a general principle of learning </a:t>
            </a:r>
            <a:r>
              <a:rPr lang="en-US" i="1" dirty="0" smtClean="0">
                <a:solidFill>
                  <a:srgbClr val="0000FF"/>
                </a:solidFill>
              </a:rPr>
              <a:t>multiple levels of compositions,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not necessarily </a:t>
            </a:r>
            <a:r>
              <a:rPr lang="en-US" dirty="0" err="1" smtClean="0"/>
              <a:t>neurally</a:t>
            </a:r>
            <a:r>
              <a:rPr lang="en-US" dirty="0" smtClean="0"/>
              <a:t> inspired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74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deep learning so popular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0492" cy="4525963"/>
          </a:xfrm>
        </p:spPr>
        <p:txBody>
          <a:bodyPr/>
          <a:lstStyle/>
          <a:p>
            <a:r>
              <a:rPr lang="en-US" dirty="0" smtClean="0"/>
              <a:t>Resurgence in 2006:</a:t>
            </a:r>
          </a:p>
          <a:p>
            <a:endParaRPr lang="en-US" sz="1400" dirty="0"/>
          </a:p>
          <a:p>
            <a:pPr marL="0" indent="0" algn="ctr">
              <a:buNone/>
            </a:pPr>
            <a:r>
              <a:rPr lang="en-US" sz="2600" dirty="0"/>
              <a:t>G. </a:t>
            </a:r>
            <a:r>
              <a:rPr lang="en-US" sz="2600" dirty="0">
                <a:solidFill>
                  <a:srgbClr val="0000FF"/>
                </a:solidFill>
              </a:rPr>
              <a:t>Hinton</a:t>
            </a:r>
            <a:r>
              <a:rPr lang="en-US" sz="2600" dirty="0"/>
              <a:t>, O. Simon, and Y-W The. “A </a:t>
            </a:r>
            <a:r>
              <a:rPr lang="en-US" sz="2600" dirty="0"/>
              <a:t>fast learning algorithm for deep belief </a:t>
            </a:r>
            <a:r>
              <a:rPr lang="en-US" sz="2600" dirty="0"/>
              <a:t>nets”, </a:t>
            </a:r>
            <a:r>
              <a:rPr lang="en-US" sz="2600" i="1" dirty="0"/>
              <a:t>Neural Computation</a:t>
            </a:r>
            <a:r>
              <a:rPr lang="en-US" sz="2600" dirty="0"/>
              <a:t>, 2006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Breakthrough in 2012:</a:t>
            </a:r>
          </a:p>
          <a:p>
            <a:pPr lvl="1"/>
            <a:r>
              <a:rPr lang="en-US" dirty="0" smtClean="0"/>
              <a:t>State-of-the-art performance in </a:t>
            </a:r>
            <a:r>
              <a:rPr lang="en-US" dirty="0" smtClean="0">
                <a:solidFill>
                  <a:srgbClr val="0000FF"/>
                </a:solidFill>
              </a:rPr>
              <a:t>speech</a:t>
            </a:r>
            <a:r>
              <a:rPr lang="en-US" dirty="0" smtClean="0"/>
              <a:t> recognition</a:t>
            </a:r>
          </a:p>
          <a:p>
            <a:pPr lvl="1"/>
            <a:r>
              <a:rPr lang="en-US" dirty="0" smtClean="0"/>
              <a:t>Best submission in </a:t>
            </a:r>
            <a:r>
              <a:rPr lang="en-US" dirty="0" smtClean="0">
                <a:solidFill>
                  <a:srgbClr val="0000FF"/>
                </a:solidFill>
              </a:rPr>
              <a:t>Large Scale Visual Recognition Challenge</a:t>
            </a:r>
            <a:r>
              <a:rPr lang="en-US" dirty="0" smtClean="0"/>
              <a:t> (LSVRC)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758462" y="2344615"/>
            <a:ext cx="8753230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72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64" y="2110150"/>
            <a:ext cx="8107384" cy="4169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4309" y="1778000"/>
            <a:ext cx="57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 Large Scale Visual Recognition Challenge (LSVRC)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Large, high-quality labeled data 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3" y="2401932"/>
            <a:ext cx="7684424" cy="4094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9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Deep Neural Networks</a:t>
            </a:r>
          </a:p>
          <a:p>
            <a:r>
              <a:rPr lang="en-US" dirty="0" smtClean="0"/>
              <a:t>Basic NN </a:t>
            </a:r>
          </a:p>
          <a:p>
            <a:r>
              <a:rPr lang="en-US" dirty="0" smtClean="0"/>
              <a:t>Notebook: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6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Massively parallel computing with GPUs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53" y="2372284"/>
            <a:ext cx="7151077" cy="4367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7538" y="1600201"/>
            <a:ext cx="8662528" cy="4525963"/>
          </a:xfrm>
        </p:spPr>
        <p:txBody>
          <a:bodyPr/>
          <a:lstStyle/>
          <a:p>
            <a:r>
              <a:rPr lang="en-US" dirty="0" smtClean="0"/>
              <a:t>Better architectures, improved model complexity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6" y="2571865"/>
            <a:ext cx="7881304" cy="3808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New regularization techniques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Batch normalization</a:t>
            </a:r>
          </a:p>
          <a:p>
            <a:pPr lvl="1"/>
            <a:r>
              <a:rPr lang="en-US" dirty="0" smtClean="0"/>
              <a:t>Data augmentation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Robust optimizers: Improvements to stochastic gradient descent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err="1" smtClean="0"/>
              <a:t>RMSProp</a:t>
            </a:r>
            <a:endParaRPr lang="en-US" dirty="0" smtClean="0"/>
          </a:p>
          <a:p>
            <a:pPr lvl="1"/>
            <a:r>
              <a:rPr lang="en-US" dirty="0" smtClean="0"/>
              <a:t>ADAM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-friendly activation functions</a:t>
            </a:r>
          </a:p>
          <a:p>
            <a:pPr lvl="1"/>
            <a:r>
              <a:rPr lang="en-US" dirty="0" smtClean="0"/>
              <a:t>Sigmoid -&gt; Rectified Linear Units (</a:t>
            </a:r>
            <a:r>
              <a:rPr lang="en-US" dirty="0" err="1" smtClean="0">
                <a:solidFill>
                  <a:srgbClr val="0000FF"/>
                </a:solidFill>
              </a:rPr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64" y="3265689"/>
            <a:ext cx="7112000" cy="28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Software platforms with auto-differentiation capabilities, seamless integration with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9" y="2651211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665700"/>
            <a:ext cx="250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Non-linear transform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5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76902" cy="4525963"/>
          </a:xfrm>
        </p:spPr>
        <p:txBody>
          <a:bodyPr/>
          <a:lstStyle/>
          <a:p>
            <a:r>
              <a:rPr lang="en-US" dirty="0" smtClean="0"/>
              <a:t>Manually engineer</a:t>
            </a:r>
          </a:p>
          <a:p>
            <a:pPr lvl="1"/>
            <a:r>
              <a:rPr lang="en-US" dirty="0" smtClean="0"/>
              <a:t>Domain specific, enormous human effort</a:t>
            </a:r>
          </a:p>
          <a:p>
            <a:r>
              <a:rPr lang="en-US" dirty="0" smtClean="0"/>
              <a:t>Generic transform</a:t>
            </a:r>
          </a:p>
          <a:p>
            <a:pPr lvl="1"/>
            <a:r>
              <a:rPr lang="en-US" dirty="0" smtClean="0"/>
              <a:t>Maps to a higher-dimensional space</a:t>
            </a:r>
          </a:p>
          <a:p>
            <a:pPr lvl="1"/>
            <a:r>
              <a:rPr lang="en-US" dirty="0" smtClean="0"/>
              <a:t>Kernel methods: e.g. RBF kernels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 fitting: does not generalize well to unseen data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Cannot encode enough prior information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72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2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50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4971983"/>
            <a:ext cx="8229600" cy="1433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encode prior beliefs, generalizes well </a:t>
            </a:r>
          </a:p>
          <a:p>
            <a:pPr marL="0" indent="0">
              <a:buNone/>
            </a:pPr>
            <a:r>
              <a:rPr lang="en-US" dirty="0" smtClean="0"/>
              <a:t>But, </a:t>
            </a:r>
            <a:r>
              <a:rPr lang="en-US" i="1" dirty="0" smtClean="0">
                <a:solidFill>
                  <a:srgbClr val="FF0000"/>
                </a:solidFill>
              </a:rPr>
              <a:t>non-convex optimization</a:t>
            </a:r>
            <a:endParaRPr 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250200"/>
            <a:ext cx="29624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Defined by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hidden layers</a:t>
            </a:r>
            <a:r>
              <a:rPr lang="en-US" sz="2400" dirty="0"/>
              <a:t> of the neural network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401751" y="1773147"/>
            <a:ext cx="250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Directly learn feature map?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7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vs.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Hand-written digit recognition: MNIST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4750" y="5921376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AlphaZero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05" y="1273794"/>
            <a:ext cx="7035800" cy="50457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3" y="6439041"/>
            <a:ext cx="18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theguardian.com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59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Optimal linear model (sq. loss)</a:t>
            </a:r>
          </a:p>
          <a:p>
            <a:pPr lvl="1"/>
            <a:r>
              <a:rPr lang="en-US" dirty="0" smtClean="0"/>
              <a:t>Predicts 0.5 on all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676400"/>
            <a:ext cx="4991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44750" y="5921376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25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Cross-entropy between training data and model distribution (i.e. </a:t>
            </a:r>
            <a:r>
              <a:rPr lang="en-US" dirty="0" smtClean="0">
                <a:solidFill>
                  <a:srgbClr val="0000FF"/>
                </a:solidFill>
              </a:rPr>
              <a:t>negative log-likelihood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Do not need to design separate cost functions </a:t>
            </a:r>
          </a:p>
          <a:p>
            <a:r>
              <a:rPr lang="en-US" dirty="0" smtClean="0"/>
              <a:t>Gradient of cost function must be large enough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49809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squared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cross-entropy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>
                <a:solidFill>
                  <a:srgbClr val="800000"/>
                </a:solidFill>
              </a:rPr>
              <a:t>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9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18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(Score to target label – Maximum score)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7376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187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AlphaGo</a:t>
            </a:r>
            <a:r>
              <a:rPr lang="en-US" dirty="0" smtClean="0"/>
              <a:t> (2015)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First program to beat a professional Go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357197"/>
            <a:ext cx="7035800" cy="39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pPr marL="0" indent="0">
              <a:buNone/>
            </a:pPr>
            <a:endParaRPr lang="en-US" sz="1200" i="1" dirty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47796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7796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5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9214"/>
          </a:xfrm>
        </p:spPr>
        <p:txBody>
          <a:bodyPr>
            <a:normAutofit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51413" y="2277086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2277086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755913" y="4056980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34663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32427" y="4695178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2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27672" y="2733929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672" y="2733929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612697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2697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37364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7364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147918" y="4509344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818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0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31408" y="2925541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1408" y="2925541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58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7233" y="487819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30672" y="4878199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12821" y="626132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17337" y="5846704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8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6027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hidden layers, there are O(4</a:t>
            </a:r>
            <a:r>
              <a:rPr lang="en-US" i="1" baseline="30000" dirty="0"/>
              <a:t>N</a:t>
            </a:r>
            <a:r>
              <a:rPr lang="en-US" i="1" dirty="0"/>
              <a:t>)</a:t>
            </a:r>
            <a:r>
              <a:rPr lang="en-US" i="1" baseline="30000" dirty="0"/>
              <a:t> </a:t>
            </a:r>
            <a:r>
              <a:rPr lang="en-US" dirty="0"/>
              <a:t>piecewise linear regions</a:t>
            </a:r>
            <a:endParaRPr lang="en-US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10249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8520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8133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Speech Synthesis (2016-)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Trained from 20 hours of high quality speech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23425"/>
            <a:ext cx="7112000" cy="3854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3800" y="6439040"/>
            <a:ext cx="292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70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6975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23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8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55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Brain (2012)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Differentiate between human face and cat</a:t>
            </a:r>
          </a:p>
          <a:p>
            <a:pPr lvl="1"/>
            <a:r>
              <a:rPr lang="en-US" dirty="0" smtClean="0"/>
              <a:t>Neural network with 1 </a:t>
            </a:r>
            <a:r>
              <a:rPr lang="en-US" dirty="0"/>
              <a:t>billion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10 million 200x200 </a:t>
            </a:r>
            <a:r>
              <a:rPr lang="en-US" dirty="0"/>
              <a:t>pixel images </a:t>
            </a:r>
            <a:r>
              <a:rPr lang="en-US" dirty="0" smtClean="0"/>
              <a:t>from YouTube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26913" y="6439041"/>
            <a:ext cx="202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Le et al., ICML 2012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7" y="3399583"/>
            <a:ext cx="6133193" cy="30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8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9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0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1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2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44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2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22" y="1950642"/>
            <a:ext cx="8966200" cy="439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8385" y="383329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Perceptron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54538" y="4294958"/>
            <a:ext cx="191685" cy="616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7640" y="3186962"/>
            <a:ext cx="2372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Distributed</a:t>
            </a:r>
          </a:p>
          <a:p>
            <a:pPr algn="ctr"/>
            <a:r>
              <a:rPr lang="en-US" sz="2400" b="1" dirty="0"/>
              <a:t>Representation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762418" y="4064126"/>
            <a:ext cx="191685" cy="847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38692" y="3660875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Backprop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49944" y="4122540"/>
            <a:ext cx="476969" cy="788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65849" y="227784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LSTM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259960" y="2587473"/>
            <a:ext cx="195031" cy="2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70505" y="4449742"/>
            <a:ext cx="198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ADALINE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70505" y="4911407"/>
            <a:ext cx="335450" cy="383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/cs109/2018-ComputeFest/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Theano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open source Python </a:t>
            </a:r>
            <a:r>
              <a:rPr lang="en-US" dirty="0"/>
              <a:t>library for fast numerical computation </a:t>
            </a:r>
            <a:r>
              <a:rPr lang="en-US" dirty="0" smtClean="0"/>
              <a:t>(CPU or GPU). A key </a:t>
            </a:r>
            <a:r>
              <a:rPr lang="en-US" dirty="0"/>
              <a:t>foundational library for deep </a:t>
            </a:r>
            <a:r>
              <a:rPr lang="en-US" dirty="0" smtClean="0"/>
              <a:t>learning models. </a:t>
            </a:r>
          </a:p>
          <a:p>
            <a:r>
              <a:rPr lang="en-US" dirty="0" smtClean="0"/>
              <a:t>It was </a:t>
            </a:r>
            <a:r>
              <a:rPr lang="en-US" dirty="0"/>
              <a:t>developed by the </a:t>
            </a:r>
            <a:r>
              <a:rPr lang="en-US" dirty="0" smtClean="0"/>
              <a:t>LISA (now </a:t>
            </a:r>
            <a:r>
              <a:rPr lang="en-US" dirty="0"/>
              <a:t>MILA1) group at the University of Montreal, Quebec</a:t>
            </a:r>
          </a:p>
          <a:p>
            <a:endParaRPr lang="en-US" dirty="0" smtClean="0"/>
          </a:p>
          <a:p>
            <a:r>
              <a:rPr lang="en-US" dirty="0"/>
              <a:t> </a:t>
            </a:r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Theano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71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E100"/>
                </a:solidFill>
                <a:latin typeface="Arial" charset="0"/>
              </a:rPr>
              <a:t># Example of </a:t>
            </a:r>
            <a:r>
              <a:rPr lang="en-US" dirty="0" err="1">
                <a:solidFill>
                  <a:srgbClr val="00E100"/>
                </a:solidFill>
                <a:latin typeface="Arial" charset="0"/>
              </a:rPr>
              <a:t>Theano</a:t>
            </a:r>
            <a:r>
              <a:rPr lang="en-US" dirty="0">
                <a:solidFill>
                  <a:srgbClr val="00E100"/>
                </a:solidFill>
                <a:latin typeface="Arial" charset="0"/>
              </a:rPr>
              <a:t> library</a:t>
            </a:r>
            <a:br>
              <a:rPr lang="en-US" dirty="0">
                <a:solidFill>
                  <a:srgbClr val="00E100"/>
                </a:solidFill>
                <a:latin typeface="Arial" charset="0"/>
              </a:rPr>
            </a:br>
            <a:r>
              <a:rPr lang="en-US" dirty="0">
                <a:solidFill>
                  <a:srgbClr val="0000FF"/>
                </a:solidFill>
                <a:latin typeface="Arial" charset="0"/>
              </a:rPr>
              <a:t>import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theano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FF"/>
                </a:solidFill>
                <a:latin typeface="Arial" charset="0"/>
              </a:rPr>
              <a:t>from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theano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import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tensor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E100"/>
                </a:solidFill>
                <a:latin typeface="Arial" charset="0"/>
              </a:rPr>
              <a:t># declare two symbolic floating-point scalars</a:t>
            </a:r>
            <a:br>
              <a:rPr lang="en-US" dirty="0">
                <a:solidFill>
                  <a:srgbClr val="00E1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a =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tensor.dscalar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b =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tensor.dscalar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()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40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0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none" strike="noStrike" baseline="0" dirty="0" smtClean="0">
                <a:latin typeface=""/>
              </a:rPr>
              <a:t> </a:t>
            </a:r>
            <a:r>
              <a:rPr lang="en-US" b="0" i="0" u="none" strike="noStrike" baseline="0" dirty="0" err="1" smtClean="0">
                <a:latin typeface=""/>
              </a:rPr>
              <a:t>sudo</a:t>
            </a:r>
            <a:r>
              <a:rPr lang="en-US" b="0" i="0" u="none" strike="noStrike" baseline="0" dirty="0" smtClean="0">
                <a:latin typeface=""/>
              </a:rPr>
              <a:t> pip install </a:t>
            </a:r>
            <a:r>
              <a:rPr lang="en-US" b="0" i="0" u="none" strike="noStrike" baseline="0" dirty="0" err="1" smtClean="0">
                <a:latin typeface=""/>
              </a:rPr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7287"/>
            <a:ext cx="9144000" cy="4295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40317" y="1818106"/>
            <a:ext cx="989263" cy="708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25700"/>
            <a:ext cx="9144000" cy="27546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676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ArXiv</a:t>
            </a:r>
            <a:r>
              <a:rPr lang="en-US" sz="2800" dirty="0"/>
              <a:t> papers on deep learning: 2012-2017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31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1190</Words>
  <Application>Microsoft Macintosh PowerPoint</Application>
  <PresentationFormat>Widescreen</PresentationFormat>
  <Paragraphs>317</Paragraphs>
  <Slides>75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Calibri</vt:lpstr>
      <vt:lpstr>Calibri Light</vt:lpstr>
      <vt:lpstr>Times</vt:lpstr>
      <vt:lpstr>Times New Roman</vt:lpstr>
      <vt:lpstr>Arial</vt:lpstr>
      <vt:lpstr>Office Theme</vt:lpstr>
      <vt:lpstr>Equation</vt:lpstr>
      <vt:lpstr>Compute Fest 2018</vt:lpstr>
      <vt:lpstr>Outline</vt:lpstr>
      <vt:lpstr>AlphaZero (2017)</vt:lpstr>
      <vt:lpstr>AlphaGo (2015)</vt:lpstr>
      <vt:lpstr>iOS Speech Synthesis (2016-)</vt:lpstr>
      <vt:lpstr>Google Brain (2012) </vt:lpstr>
      <vt:lpstr>Historical Trends</vt:lpstr>
      <vt:lpstr>Historical Trends</vt:lpstr>
      <vt:lpstr>Historical Trends</vt:lpstr>
      <vt:lpstr>Deep Learning vs Classical ML</vt:lpstr>
      <vt:lpstr>Representation Matters</vt:lpstr>
      <vt:lpstr>Learning Multiple Components</vt:lpstr>
      <vt:lpstr>Depth = Repeated Compositions</vt:lpstr>
      <vt:lpstr>How to measure depth?</vt:lpstr>
      <vt:lpstr>Is deep learning inspired by the brain?</vt:lpstr>
      <vt:lpstr>Is deep learning inspired by the brain?</vt:lpstr>
      <vt:lpstr>Why is deep learning so popular now?</vt:lpstr>
      <vt:lpstr>Increasing Accuracy</vt:lpstr>
      <vt:lpstr>What changed?</vt:lpstr>
      <vt:lpstr>What changed?</vt:lpstr>
      <vt:lpstr>What changed?</vt:lpstr>
      <vt:lpstr>What changed?</vt:lpstr>
      <vt:lpstr>What changed? </vt:lpstr>
      <vt:lpstr>What changed?</vt:lpstr>
      <vt:lpstr>What changed?</vt:lpstr>
      <vt:lpstr>Beyond Linear Models</vt:lpstr>
      <vt:lpstr>Traditional ML</vt:lpstr>
      <vt:lpstr>Deep Learning</vt:lpstr>
      <vt:lpstr>SVM vs. Neural Networks</vt:lpstr>
      <vt:lpstr>Example: Learning XOR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Notebook </vt:lpstr>
      <vt:lpstr>What is Theano?</vt:lpstr>
      <vt:lpstr>PowerPoint Presentation</vt:lpstr>
      <vt:lpstr>TensorFlow</vt:lpstr>
      <vt:lpstr>Keras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ComputeFest 2018</dc:title>
  <dc:creator>Microsoft Office User</dc:creator>
  <cp:lastModifiedBy>Microsoft Office User</cp:lastModifiedBy>
  <cp:revision>7</cp:revision>
  <dcterms:created xsi:type="dcterms:W3CDTF">2018-01-19T02:26:45Z</dcterms:created>
  <dcterms:modified xsi:type="dcterms:W3CDTF">2018-01-19T03:41:04Z</dcterms:modified>
</cp:coreProperties>
</file>